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0" r:id="rId2"/>
    <p:sldId id="360" r:id="rId3"/>
    <p:sldId id="305" r:id="rId4"/>
    <p:sldId id="361" r:id="rId5"/>
    <p:sldId id="1275" r:id="rId6"/>
    <p:sldId id="301" r:id="rId7"/>
    <p:sldId id="304" r:id="rId8"/>
    <p:sldId id="362" r:id="rId9"/>
    <p:sldId id="363" r:id="rId10"/>
    <p:sldId id="364" r:id="rId11"/>
    <p:sldId id="365" r:id="rId12"/>
    <p:sldId id="3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D98B35-B52E-446A-B4E3-853DADC53077}" v="78" dt="2023-09-11T17:58:42.284"/>
    <p1510:client id="{BA41A218-6C02-4798-BBF2-717B3EC4F7E6}" v="22" dt="2023-09-11T17:42:53.7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0A86FB-1AB7-40FB-8178-3F61268E766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250DF2-6D1A-42D8-BEAA-DD78390F63E4}">
      <dgm:prSet/>
      <dgm:spPr/>
      <dgm:t>
        <a:bodyPr/>
        <a:lstStyle/>
        <a:p>
          <a:r>
            <a:rPr lang="en-US" dirty="0"/>
            <a:t>Developing right understanding of relationships </a:t>
          </a:r>
          <a:r>
            <a:rPr lang="en-US" dirty="0" err="1"/>
            <a:t>relationships</a:t>
          </a:r>
          <a:r>
            <a:rPr lang="en-US" dirty="0"/>
            <a:t> helps individuals build empathy,   compassion, and effective communication skills.</a:t>
          </a:r>
        </a:p>
      </dgm:t>
    </dgm:pt>
    <dgm:pt modelId="{22D9DE05-AD17-425A-AD65-915EA6903B00}" type="parTrans" cxnId="{D62D060B-B84F-414E-835F-38BF4D9DBC25}">
      <dgm:prSet/>
      <dgm:spPr/>
      <dgm:t>
        <a:bodyPr/>
        <a:lstStyle/>
        <a:p>
          <a:endParaRPr lang="en-US"/>
        </a:p>
      </dgm:t>
    </dgm:pt>
    <dgm:pt modelId="{D1CC3785-7B46-44F9-AA43-39922FB8D098}" type="sibTrans" cxnId="{D62D060B-B84F-414E-835F-38BF4D9DBC25}">
      <dgm:prSet/>
      <dgm:spPr/>
      <dgm:t>
        <a:bodyPr/>
        <a:lstStyle/>
        <a:p>
          <a:endParaRPr lang="en-US"/>
        </a:p>
      </dgm:t>
    </dgm:pt>
    <dgm:pt modelId="{7A1E0932-A40A-4862-BB89-56C8BF3072BA}">
      <dgm:prSet/>
      <dgm:spPr/>
      <dgm:t>
        <a:bodyPr/>
        <a:lstStyle/>
        <a:p>
          <a:r>
            <a:rPr lang="en-US"/>
            <a:t>A supportive physical facility promotes optimum physical, mental, and emotional well being. </a:t>
          </a:r>
        </a:p>
      </dgm:t>
    </dgm:pt>
    <dgm:pt modelId="{A3D18E2B-946B-4129-B5C0-1346CF8B9679}" type="parTrans" cxnId="{523F8DDC-1C5C-47D9-9B78-16B999763C8B}">
      <dgm:prSet/>
      <dgm:spPr/>
      <dgm:t>
        <a:bodyPr/>
        <a:lstStyle/>
        <a:p>
          <a:endParaRPr lang="en-US"/>
        </a:p>
      </dgm:t>
    </dgm:pt>
    <dgm:pt modelId="{9606454B-907E-4176-9A25-FC048F0E91A0}" type="sibTrans" cxnId="{523F8DDC-1C5C-47D9-9B78-16B999763C8B}">
      <dgm:prSet/>
      <dgm:spPr/>
      <dgm:t>
        <a:bodyPr/>
        <a:lstStyle/>
        <a:p>
          <a:endParaRPr lang="en-US"/>
        </a:p>
      </dgm:t>
    </dgm:pt>
    <dgm:pt modelId="{1CE05CF7-FCBF-4A76-B9A7-2AD2067F0303}">
      <dgm:prSet/>
      <dgm:spPr/>
      <dgm:t>
        <a:bodyPr/>
        <a:lstStyle/>
        <a:p>
          <a:r>
            <a:rPr lang="en-US"/>
            <a:t>Both aspects are essential for fostering holistic development and a balanced life.</a:t>
          </a:r>
        </a:p>
      </dgm:t>
    </dgm:pt>
    <dgm:pt modelId="{CC2D0027-762B-47D4-823F-D35B679A2A6C}" type="parTrans" cxnId="{8B4425D7-E88B-4D86-A87D-CC0828F3D0C0}">
      <dgm:prSet/>
      <dgm:spPr/>
      <dgm:t>
        <a:bodyPr/>
        <a:lstStyle/>
        <a:p>
          <a:endParaRPr lang="en-US"/>
        </a:p>
      </dgm:t>
    </dgm:pt>
    <dgm:pt modelId="{485FE352-909B-488B-8444-006E26C19F3D}" type="sibTrans" cxnId="{8B4425D7-E88B-4D86-A87D-CC0828F3D0C0}">
      <dgm:prSet/>
      <dgm:spPr/>
      <dgm:t>
        <a:bodyPr/>
        <a:lstStyle/>
        <a:p>
          <a:endParaRPr lang="en-US"/>
        </a:p>
      </dgm:t>
    </dgm:pt>
    <dgm:pt modelId="{3307E3BB-D35E-457B-9AD5-A927AF722632}" type="pres">
      <dgm:prSet presAssocID="{250A86FB-1AB7-40FB-8178-3F61268E7666}" presName="linear" presStyleCnt="0">
        <dgm:presLayoutVars>
          <dgm:animLvl val="lvl"/>
          <dgm:resizeHandles val="exact"/>
        </dgm:presLayoutVars>
      </dgm:prSet>
      <dgm:spPr/>
    </dgm:pt>
    <dgm:pt modelId="{9234FC72-9079-4C85-9613-64C9CB1D5A31}" type="pres">
      <dgm:prSet presAssocID="{D7250DF2-6D1A-42D8-BEAA-DD78390F63E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A3271F8-3308-4ED6-A716-EAF68941F89C}" type="pres">
      <dgm:prSet presAssocID="{D1CC3785-7B46-44F9-AA43-39922FB8D098}" presName="spacer" presStyleCnt="0"/>
      <dgm:spPr/>
    </dgm:pt>
    <dgm:pt modelId="{70972552-37A8-427B-B307-86C15BEE0D6B}" type="pres">
      <dgm:prSet presAssocID="{7A1E0932-A40A-4862-BB89-56C8BF3072B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815853C-42C4-4BFC-AB94-6AF6D8F64DCB}" type="pres">
      <dgm:prSet presAssocID="{9606454B-907E-4176-9A25-FC048F0E91A0}" presName="spacer" presStyleCnt="0"/>
      <dgm:spPr/>
    </dgm:pt>
    <dgm:pt modelId="{6F5EA82F-25A0-417B-BA66-BFDBB10F8816}" type="pres">
      <dgm:prSet presAssocID="{1CE05CF7-FCBF-4A76-B9A7-2AD2067F030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62D060B-B84F-414E-835F-38BF4D9DBC25}" srcId="{250A86FB-1AB7-40FB-8178-3F61268E7666}" destId="{D7250DF2-6D1A-42D8-BEAA-DD78390F63E4}" srcOrd="0" destOrd="0" parTransId="{22D9DE05-AD17-425A-AD65-915EA6903B00}" sibTransId="{D1CC3785-7B46-44F9-AA43-39922FB8D098}"/>
    <dgm:cxn modelId="{7B3D0A80-FB90-40CF-AD4C-07F0C9E081E5}" type="presOf" srcId="{7A1E0932-A40A-4862-BB89-56C8BF3072BA}" destId="{70972552-37A8-427B-B307-86C15BEE0D6B}" srcOrd="0" destOrd="0" presId="urn:microsoft.com/office/officeart/2005/8/layout/vList2"/>
    <dgm:cxn modelId="{57385F89-AA79-4B4A-9E7B-568884ABBCE4}" type="presOf" srcId="{D7250DF2-6D1A-42D8-BEAA-DD78390F63E4}" destId="{9234FC72-9079-4C85-9613-64C9CB1D5A31}" srcOrd="0" destOrd="0" presId="urn:microsoft.com/office/officeart/2005/8/layout/vList2"/>
    <dgm:cxn modelId="{FE53D4AD-5154-464A-BE69-A2E186740BBA}" type="presOf" srcId="{1CE05CF7-FCBF-4A76-B9A7-2AD2067F0303}" destId="{6F5EA82F-25A0-417B-BA66-BFDBB10F8816}" srcOrd="0" destOrd="0" presId="urn:microsoft.com/office/officeart/2005/8/layout/vList2"/>
    <dgm:cxn modelId="{8B4425D7-E88B-4D86-A87D-CC0828F3D0C0}" srcId="{250A86FB-1AB7-40FB-8178-3F61268E7666}" destId="{1CE05CF7-FCBF-4A76-B9A7-2AD2067F0303}" srcOrd="2" destOrd="0" parTransId="{CC2D0027-762B-47D4-823F-D35B679A2A6C}" sibTransId="{485FE352-909B-488B-8444-006E26C19F3D}"/>
    <dgm:cxn modelId="{523F8DDC-1C5C-47D9-9B78-16B999763C8B}" srcId="{250A86FB-1AB7-40FB-8178-3F61268E7666}" destId="{7A1E0932-A40A-4862-BB89-56C8BF3072BA}" srcOrd="1" destOrd="0" parTransId="{A3D18E2B-946B-4129-B5C0-1346CF8B9679}" sibTransId="{9606454B-907E-4176-9A25-FC048F0E91A0}"/>
    <dgm:cxn modelId="{A6FAF8EE-833B-4D82-AC3D-4BB3324ECFAE}" type="presOf" srcId="{250A86FB-1AB7-40FB-8178-3F61268E7666}" destId="{3307E3BB-D35E-457B-9AD5-A927AF722632}" srcOrd="0" destOrd="0" presId="urn:microsoft.com/office/officeart/2005/8/layout/vList2"/>
    <dgm:cxn modelId="{D4777633-FEE1-4969-AB7B-4E5CAC727217}" type="presParOf" srcId="{3307E3BB-D35E-457B-9AD5-A927AF722632}" destId="{9234FC72-9079-4C85-9613-64C9CB1D5A31}" srcOrd="0" destOrd="0" presId="urn:microsoft.com/office/officeart/2005/8/layout/vList2"/>
    <dgm:cxn modelId="{ADC9AA42-34FD-41DF-87C8-9D8B7E64CE5D}" type="presParOf" srcId="{3307E3BB-D35E-457B-9AD5-A927AF722632}" destId="{7A3271F8-3308-4ED6-A716-EAF68941F89C}" srcOrd="1" destOrd="0" presId="urn:microsoft.com/office/officeart/2005/8/layout/vList2"/>
    <dgm:cxn modelId="{84C25764-88FE-4468-B735-282F64F252DB}" type="presParOf" srcId="{3307E3BB-D35E-457B-9AD5-A927AF722632}" destId="{70972552-37A8-427B-B307-86C15BEE0D6B}" srcOrd="2" destOrd="0" presId="urn:microsoft.com/office/officeart/2005/8/layout/vList2"/>
    <dgm:cxn modelId="{4629E6FB-0311-4E11-8A9A-E2BDAC464CEF}" type="presParOf" srcId="{3307E3BB-D35E-457B-9AD5-A927AF722632}" destId="{F815853C-42C4-4BFC-AB94-6AF6D8F64DCB}" srcOrd="3" destOrd="0" presId="urn:microsoft.com/office/officeart/2005/8/layout/vList2"/>
    <dgm:cxn modelId="{40B32EF7-0C12-417D-AFF2-3A8C3A250AA8}" type="presParOf" srcId="{3307E3BB-D35E-457B-9AD5-A927AF722632}" destId="{6F5EA82F-25A0-417B-BA66-BFDBB10F881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34FC72-9079-4C85-9613-64C9CB1D5A31}">
      <dsp:nvSpPr>
        <dsp:cNvPr id="0" name=""/>
        <dsp:cNvSpPr/>
      </dsp:nvSpPr>
      <dsp:spPr>
        <a:xfrm>
          <a:off x="0" y="51782"/>
          <a:ext cx="9292108" cy="1319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Developing right understanding of relationships </a:t>
          </a:r>
          <a:r>
            <a:rPr lang="en-US" sz="2400" kern="1200" dirty="0" err="1"/>
            <a:t>relationships</a:t>
          </a:r>
          <a:r>
            <a:rPr lang="en-US" sz="2400" kern="1200" dirty="0"/>
            <a:t> helps individuals build empathy,   compassion, and effective communication skills.</a:t>
          </a:r>
        </a:p>
      </dsp:txBody>
      <dsp:txXfrm>
        <a:off x="64425" y="116207"/>
        <a:ext cx="9163258" cy="1190909"/>
      </dsp:txXfrm>
    </dsp:sp>
    <dsp:sp modelId="{70972552-37A8-427B-B307-86C15BEE0D6B}">
      <dsp:nvSpPr>
        <dsp:cNvPr id="0" name=""/>
        <dsp:cNvSpPr/>
      </dsp:nvSpPr>
      <dsp:spPr>
        <a:xfrm>
          <a:off x="0" y="1440662"/>
          <a:ext cx="9292108" cy="1319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 supportive physical facility promotes optimum physical, mental, and emotional well being. </a:t>
          </a:r>
        </a:p>
      </dsp:txBody>
      <dsp:txXfrm>
        <a:off x="64425" y="1505087"/>
        <a:ext cx="9163258" cy="1190909"/>
      </dsp:txXfrm>
    </dsp:sp>
    <dsp:sp modelId="{6F5EA82F-25A0-417B-BA66-BFDBB10F8816}">
      <dsp:nvSpPr>
        <dsp:cNvPr id="0" name=""/>
        <dsp:cNvSpPr/>
      </dsp:nvSpPr>
      <dsp:spPr>
        <a:xfrm>
          <a:off x="0" y="2829542"/>
          <a:ext cx="9292108" cy="1319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Both aspects are essential for fostering holistic development and a balanced life.</a:t>
          </a:r>
        </a:p>
      </dsp:txBody>
      <dsp:txXfrm>
        <a:off x="64425" y="2893967"/>
        <a:ext cx="9163258" cy="11909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8481F7-67F2-4015-8736-5DDDA58B3BBA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545F3-0D72-4FDD-836D-3062C5BA8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2233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5D4659-BEFB-4034-B183-D8FCC3E5653B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3591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1DE64-020F-E87E-30B6-C6ABB4E172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B32647-EBCB-8CC6-1994-03F2326F78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D1136-F130-67B0-51B6-F48B0E475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3B886-833E-D82B-3517-17BA61BCA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60F43-D24C-F7FB-01DF-79159DD1D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4212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EEB64-0C60-D10A-49C1-E198E92BB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8D336D-E514-CC7E-2ED3-986974ED4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28838-1DCD-D8A8-18D1-C701C3516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5417D-2129-17E7-BFC5-D13A4A7E2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8018-A9AB-98A1-500B-C76A7A589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9964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F67934-33BE-B970-95FF-B5FFFE890A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201D-DCDA-9BA8-598E-986E0090BB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9FD33-1126-3611-517B-0755B5C2F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E68DC-87E4-3368-A0B5-C031DAB75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1F324-56CE-A07B-AF93-A5B4AA4CD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722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8EFE5-3FAA-6DF4-4CAA-3C644E069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B3106-6404-E72F-8D3C-31106858A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4A260-89F0-3F9E-ABC3-66E6AB785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8AFA9-6B0F-571D-DD36-80D2EC6EB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BA032-173A-5D2A-32DF-5AB208E53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274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F5E57-44EB-1AC2-E542-037E45036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1FA3EC-5F8D-63B0-9FF2-26EB23E2E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B80F6-87EC-09BE-AE62-FC8AAF1EF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EA046-9366-B280-902E-E6DA1079C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2FDF5-9536-3929-CA0D-8EA5F4F29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986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7944E-A808-58CC-1EAC-87B9E4B40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F3D1D-4B34-681C-FCBC-7D9F028B22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04BEA0-F9EB-BC48-149E-1E1598952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65BC9D-9B89-EE3B-9558-86746FCC2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4FDDB-56D5-E0BA-E0BE-A75DCC459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9E03-26F3-B41D-801A-5F34EE43F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9438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DE528-AD5B-3E77-D6D5-1D30515E5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1D5E0-BFD2-6FCA-C259-29630C6F1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441B39-F87A-8D43-F80C-453D6FC5DC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2141AD-9A59-009F-65BA-93A8FBB66D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B4D6B0-DB17-7F7E-BA52-40063061CE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81778-1FEB-6819-8E6A-C9A474CD9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393E63-9725-9F54-091E-9B7BC6A0D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D43B15-1CB0-B58F-BC04-0160A6241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5016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F5D8D-987C-1C1E-55CF-3B3F71516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59BBC8-91B7-575B-68ED-9E0A7D643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2F473F-63A3-4F42-5434-5FBBE406F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FD9585-F12D-2CEB-8ED3-73AD23C1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9306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004B5D-02B7-D7B6-96AE-874D34E15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E12177-88AE-B7B8-E76E-369B2DBF7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036A5-1552-71DD-AB1A-374E34693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2692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2A1A6-E0FF-2C8D-38E3-62EBED19C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51DEC-915B-FC10-82F3-93389F6A1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6ADA9-8D85-465E-3735-304841FEC4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66E45D-5624-888D-1C0C-126313F9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EEC42-02B1-725F-C29C-C0DDE2D3A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60493-5E5E-3829-0A19-969DACE27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7851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0DBAC-05FD-307C-C43F-86F421724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0473BF-0FE9-6A04-438C-F9D7156F12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FFB11-7E27-226C-5117-D5411E62C6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8A318E-6424-9282-6E03-21245BF47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1FE914-C91A-DD05-9086-574C523F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F550BF-213D-2D01-D6B6-D2B4FB945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983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39BE0A-993A-60BE-212B-B6E61FADC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B4954-3CE0-C2A6-8C04-03300AAB1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A3F59-7A0C-E031-FEF3-8B9A39CD06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05E04-CADC-4A7A-8B05-F22EC974F637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25B01-6535-10AF-80BD-A27109FC1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BD984-4B33-0ADD-3976-A85BF34EC0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20C7A-1BD9-43D3-A20B-CF68FAAA0B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2827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t="7812" b="78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70000"/>
          </a:blip>
          <a:srcRect t="27482" b="27482"/>
          <a:stretch>
            <a:fillRect/>
          </a:stretch>
        </p:blipFill>
        <p:spPr>
          <a:xfrm>
            <a:off x="0" y="-27296"/>
            <a:ext cx="12192000" cy="685799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 cstate="print"/>
          <a:srcRect t="2706" b="2706"/>
          <a:stretch>
            <a:fillRect/>
          </a:stretch>
        </p:blipFill>
        <p:spPr>
          <a:xfrm>
            <a:off x="10255454" y="273431"/>
            <a:ext cx="861937" cy="760244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1245177" y="273431"/>
            <a:ext cx="760244" cy="760244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263241" y="235101"/>
            <a:ext cx="836905" cy="836905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0" y="6311900"/>
            <a:ext cx="12192000" cy="546100"/>
            <a:chOff x="0" y="0"/>
            <a:chExt cx="6186311" cy="27709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186311" cy="277095"/>
            </a:xfrm>
            <a:custGeom>
              <a:avLst/>
              <a:gdLst/>
              <a:ahLst/>
              <a:cxnLst/>
              <a:rect l="l" t="t" r="r" b="b"/>
              <a:pathLst>
                <a:path w="6186311" h="277095">
                  <a:moveTo>
                    <a:pt x="0" y="0"/>
                  </a:moveTo>
                  <a:lnTo>
                    <a:pt x="6186311" y="0"/>
                  </a:lnTo>
                  <a:lnTo>
                    <a:pt x="6186311" y="277095"/>
                  </a:lnTo>
                  <a:lnTo>
                    <a:pt x="0" y="277095"/>
                  </a:lnTo>
                  <a:close/>
                </a:path>
              </a:pathLst>
            </a:custGeom>
            <a:solidFill>
              <a:srgbClr val="00803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136418" y="276324"/>
            <a:ext cx="6078030" cy="2420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053"/>
              </a:lnSpc>
            </a:pPr>
            <a:r>
              <a:rPr lang="en-US" sz="1467">
                <a:solidFill>
                  <a:srgbClr val="002060"/>
                </a:solidFill>
                <a:latin typeface="Lato"/>
              </a:rPr>
              <a:t>Sri Raghavendra Educational Institutions Society (R)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36419" y="821232"/>
            <a:ext cx="4855403" cy="161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00"/>
              </a:lnSpc>
            </a:pPr>
            <a:r>
              <a:rPr lang="en-US" sz="1000">
                <a:solidFill>
                  <a:srgbClr val="002060"/>
                </a:solidFill>
                <a:latin typeface="Lato"/>
              </a:rPr>
              <a:t>(Approved by AICTE, Accredited by NAAC, Affiliated to VTU, Karnataka)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42768" y="484272"/>
            <a:ext cx="5715232" cy="3585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986"/>
              </a:lnSpc>
            </a:pPr>
            <a:r>
              <a:rPr lang="en-US" alt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Sri Krishna Institute of Technology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622392" y="6448425"/>
            <a:ext cx="2520941" cy="2490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069"/>
              </a:lnSpc>
              <a:spcBef>
                <a:spcPct val="0"/>
              </a:spcBef>
            </a:pPr>
            <a:r>
              <a:rPr lang="en-US" sz="1725" spc="86">
                <a:solidFill>
                  <a:srgbClr val="FFFFFF"/>
                </a:solidFill>
                <a:latin typeface="Lato Bold"/>
              </a:rPr>
              <a:t>www.skit.org.in</a:t>
            </a:r>
          </a:p>
        </p:txBody>
      </p:sp>
      <p:sp>
        <p:nvSpPr>
          <p:cNvPr id="17" name="TextBox 1">
            <a:extLst>
              <a:ext uri="{FF2B5EF4-FFF2-40B4-BE49-F238E27FC236}">
                <a16:creationId xmlns:a16="http://schemas.microsoft.com/office/drawing/2014/main" id="{FABCB5F7-F4A2-450A-ABA8-D59DDD8AD9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1080" y="2364808"/>
            <a:ext cx="7671758" cy="870816"/>
          </a:xfrm>
          <a:prstGeom prst="rect">
            <a:avLst/>
          </a:prstGeom>
          <a:noFill/>
          <a:ln w="1905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60960" tIns="30480" rIns="60960" bIns="30480" anchor="t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4000" b="1">
                <a:solidFill>
                  <a:schemeClr val="tx2"/>
                </a:solidFill>
                <a:latin typeface="Arial"/>
                <a:cs typeface="Arial"/>
              </a:rPr>
              <a:t>UNIVERSAL HUMAN VALUES</a:t>
            </a:r>
            <a:endParaRPr lang="en-US" altLang="en-US" sz="4000" b="1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518015-7529-297A-B218-DCB0121C995A}"/>
              </a:ext>
            </a:extLst>
          </p:cNvPr>
          <p:cNvSpPr txBox="1"/>
          <p:nvPr/>
        </p:nvSpPr>
        <p:spPr>
          <a:xfrm>
            <a:off x="10446588" y="4451230"/>
            <a:ext cx="274320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endParaRPr lang="en-US"/>
          </a:p>
          <a:p>
            <a:pPr algn="just"/>
            <a:r>
              <a:rPr lang="en-US"/>
              <a:t>Presented By-</a:t>
            </a:r>
            <a:endParaRPr lang="en-US">
              <a:cs typeface="Calibri"/>
            </a:endParaRPr>
          </a:p>
          <a:p>
            <a:pPr algn="just"/>
            <a:r>
              <a:rPr lang="en-US"/>
              <a:t>Adarsh Raj</a:t>
            </a:r>
            <a:endParaRPr lang="en-US">
              <a:cs typeface="Calibri"/>
            </a:endParaRPr>
          </a:p>
          <a:p>
            <a:pPr algn="just"/>
            <a:r>
              <a:rPr lang="en-US"/>
              <a:t>Akshita K</a:t>
            </a:r>
          </a:p>
          <a:p>
            <a:pPr algn="just"/>
            <a:r>
              <a:rPr lang="en-US" err="1">
                <a:cs typeface="Calibri"/>
              </a:rPr>
              <a:t>Abhishesh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sah</a:t>
            </a:r>
            <a:endParaRPr lang="en-US">
              <a:cs typeface="Calibri"/>
            </a:endParaRPr>
          </a:p>
          <a:p>
            <a:pPr algn="just"/>
            <a:r>
              <a:rPr lang="en-US" err="1">
                <a:cs typeface="Calibri"/>
              </a:rPr>
              <a:t>Abhijith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barath</a:t>
            </a:r>
            <a:endParaRPr lang="en-US">
              <a:cs typeface="Calibri"/>
            </a:endParaRPr>
          </a:p>
          <a:p>
            <a:pPr algn="just"/>
            <a:endParaRPr lang="en-US">
              <a:cs typeface="Calibri"/>
            </a:endParaRPr>
          </a:p>
          <a:p>
            <a:pPr algn="just"/>
            <a:endParaRPr lang="en-US">
              <a:cs typeface="Calibri"/>
            </a:endParaRP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B584A9C0-202A-D2AC-E6E2-140668AE45C8}"/>
              </a:ext>
            </a:extLst>
          </p:cNvPr>
          <p:cNvSpPr txBox="1"/>
          <p:nvPr/>
        </p:nvSpPr>
        <p:spPr>
          <a:xfrm>
            <a:off x="2514773" y="3429000"/>
            <a:ext cx="6539591" cy="107721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>
                <a:solidFill>
                  <a:schemeClr val="accent1">
                    <a:lumMod val="7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</a:rPr>
              <a:t>Right understanding : </a:t>
            </a:r>
          </a:p>
          <a:p>
            <a:r>
              <a:rPr lang="en-US" sz="3200">
                <a:solidFill>
                  <a:schemeClr val="accent1">
                    <a:lumMod val="75000"/>
                  </a:schemeClr>
                </a:solidFill>
                <a:latin typeface="Bahnschrift Condensed" panose="020B0502040204020203" pitchFamily="34" charset="0"/>
                <a:ea typeface="Calibri"/>
                <a:cs typeface="Calibri"/>
              </a:rPr>
              <a:t>Relationship and physical facilities</a:t>
            </a:r>
            <a:r>
              <a:rPr lang="en-US" sz="3200">
                <a:solidFill>
                  <a:schemeClr val="tx2"/>
                </a:solidFill>
                <a:latin typeface="Bahnschrift Condensed" panose="020B0502040204020203" pitchFamily="34" charset="0"/>
                <a:ea typeface="Calibri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8797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6C1B81-6100-3FC1-D4B2-7061851E09CA}"/>
              </a:ext>
            </a:extLst>
          </p:cNvPr>
          <p:cNvSpPr txBox="1"/>
          <p:nvPr/>
        </p:nvSpPr>
        <p:spPr>
          <a:xfrm>
            <a:off x="468362" y="228777"/>
            <a:ext cx="5323785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>
                <a:latin typeface="+mj-lt"/>
                <a:ea typeface="+mj-ea"/>
                <a:cs typeface="+mj-cs"/>
              </a:rPr>
              <a:t>Promoting Mindfulness and Mind-Body Connection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180698-8EF6-EB8B-181A-E97764E0A18B}"/>
              </a:ext>
            </a:extLst>
          </p:cNvPr>
          <p:cNvSpPr txBox="1"/>
          <p:nvPr/>
        </p:nvSpPr>
        <p:spPr>
          <a:xfrm>
            <a:off x="382503" y="2829969"/>
            <a:ext cx="4941193" cy="332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Practicing mindfulness techniques, such as meditation or deep breathing exercises, enhances self-awareness and emotional regulation. </a:t>
            </a:r>
            <a:endParaRPr lang="en-US"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Incorporating physical activities and movement breaks throughout the day boosts energy, cognitive function, and overall well-being. </a:t>
            </a:r>
            <a:endParaRPr lang="en-US"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Encouraging a mind-body connection through activities like yoga promotes holistic development and stress reduction.</a:t>
            </a:r>
            <a:endParaRPr lang="en-US">
              <a:ea typeface="Calibri"/>
              <a:cs typeface="Calib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C9CDF9-E003-40C5-5159-B888C71256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4" r="6363" b="-2"/>
          <a:stretch/>
        </p:blipFill>
        <p:spPr>
          <a:xfrm>
            <a:off x="5504885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946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2" name="Rectangle 105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3FB493-ABD4-AA26-1BEC-D1540E7420F9}"/>
              </a:ext>
            </a:extLst>
          </p:cNvPr>
          <p:cNvSpPr txBox="1"/>
          <p:nvPr/>
        </p:nvSpPr>
        <p:spPr>
          <a:xfrm>
            <a:off x="630936" y="640080"/>
            <a:ext cx="4818888" cy="14813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1053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DE4E99-6EBE-21D8-4D36-3DD2CF5B6C54}"/>
              </a:ext>
            </a:extLst>
          </p:cNvPr>
          <p:cNvSpPr txBox="1"/>
          <p:nvPr/>
        </p:nvSpPr>
        <p:spPr>
          <a:xfrm>
            <a:off x="630936" y="2660904"/>
            <a:ext cx="4818888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Right understanding relationship and physical facility are crucial elements in fostering holistic development.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Cultivating healthy relationships and creating a supportive physical environment contribute to overall well-being and personal growth.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By prioritizing these aspects, individuals can achieve a balanced and fulfilling life.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182DF9-E64E-B910-660B-C8AB62B0A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048" y="1149881"/>
            <a:ext cx="5458968" cy="4558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593911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5B480F-F21E-4F9F-26DD-9EE05297E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942" y="643467"/>
            <a:ext cx="9904115" cy="5571065"/>
          </a:xfrm>
          <a:prstGeom prst="rect">
            <a:avLst/>
          </a:prstGeom>
          <a:ln>
            <a:noFill/>
          </a:ln>
        </p:spPr>
      </p:pic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65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2669EF-203C-2CD0-F712-98A601A1E87D}"/>
              </a:ext>
            </a:extLst>
          </p:cNvPr>
          <p:cNvSpPr txBox="1"/>
          <p:nvPr/>
        </p:nvSpPr>
        <p:spPr>
          <a:xfrm>
            <a:off x="1137034" y="609600"/>
            <a:ext cx="4784796" cy="1330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kern="1200">
                <a:solidFill>
                  <a:schemeClr val="accent1"/>
                </a:solidFill>
                <a:latin typeface="Times New Roman"/>
                <a:ea typeface="+mj-ea"/>
                <a:cs typeface="Times New Roman"/>
              </a:rPr>
              <a:t>Introduction to Right Understanding, Relationship and Physical Facility (Holistic </a:t>
            </a:r>
            <a:r>
              <a:rPr lang="en-US" sz="2400">
                <a:solidFill>
                  <a:schemeClr val="accent1"/>
                </a:solidFill>
                <a:latin typeface="Times New Roman"/>
                <a:ea typeface="+mj-ea"/>
                <a:cs typeface="Times New Roman"/>
              </a:rPr>
              <a:t>Development</a:t>
            </a:r>
            <a:endParaRPr lang="en-US" sz="2400" kern="1200">
              <a:solidFill>
                <a:schemeClr val="accent4"/>
              </a:solidFill>
              <a:latin typeface="Times New Roman"/>
              <a:ea typeface="+mj-ea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7821D9-9D91-D434-7C24-3AC101BAF83B}"/>
              </a:ext>
            </a:extLst>
          </p:cNvPr>
          <p:cNvSpPr txBox="1"/>
          <p:nvPr/>
        </p:nvSpPr>
        <p:spPr>
          <a:xfrm>
            <a:off x="1137034" y="2194102"/>
            <a:ext cx="4706345" cy="39085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/>
                <a:cs typeface="Times New Roman"/>
              </a:rPr>
              <a:t>Holistic development encompasses all aspects of an individual's well-being, including their relationships and physical environment. </a:t>
            </a:r>
            <a:endParaRPr lang="en-US" dirty="0">
              <a:latin typeface="Times New Roman"/>
              <a:ea typeface="Calibri"/>
              <a:cs typeface="Times New Roman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Times New Roman"/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/>
                <a:cs typeface="Times New Roman"/>
              </a:rPr>
              <a:t>Right understanding of relationships involves cultivating healthy and meaningful connections with oneself, others, and the world around them. </a:t>
            </a:r>
            <a:endParaRPr lang="en-US" dirty="0">
              <a:latin typeface="Times New Roman"/>
              <a:ea typeface="Calibri" panose="020F0502020204030204"/>
              <a:cs typeface="Times New Roman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Times New Roman"/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/>
                <a:cs typeface="Times New Roman"/>
              </a:rPr>
              <a:t>Physical facility refers to creating a conducive environment that supports individuals' overall growth and development</a:t>
            </a:r>
            <a:r>
              <a:rPr lang="en-US" sz="1700" dirty="0"/>
              <a:t>.</a:t>
            </a:r>
            <a:endParaRPr lang="en-US" sz="17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524F5B-8A9C-7A22-D2CE-B0DC9139B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3765" y="1276759"/>
            <a:ext cx="5199143" cy="44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0535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22E70D-2058-C261-CC4D-0B095E97FEE1}"/>
              </a:ext>
            </a:extLst>
          </p:cNvPr>
          <p:cNvSpPr txBox="1"/>
          <p:nvPr/>
        </p:nvSpPr>
        <p:spPr>
          <a:xfrm>
            <a:off x="589560" y="856180"/>
            <a:ext cx="4560584" cy="11280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dirty="0">
                <a:latin typeface="+mj-lt"/>
                <a:ea typeface="+mj-ea"/>
                <a:cs typeface="+mj-cs"/>
              </a:rPr>
              <a:t>Basic Requirements for Fulfilling the Aspirations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28E90A-D1F6-BDDD-1F1E-25E7F0928EF5}"/>
              </a:ext>
            </a:extLst>
          </p:cNvPr>
          <p:cNvSpPr txBox="1"/>
          <p:nvPr/>
        </p:nvSpPr>
        <p:spPr>
          <a:xfrm>
            <a:off x="590719" y="2330505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R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900" dirty="0"/>
              <a:t>•Right Understanding : This refers to higher order human skills the need to learn and utilize our intelligence most effectively.</a:t>
            </a:r>
            <a:endParaRPr lang="en-US" dirty="0"/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marR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900" dirty="0"/>
              <a:t> • Good Relationships : This refers to the interpersonal relationships that a person builds in his or her life - at home, at the workplace and in society. </a:t>
            </a:r>
            <a:endParaRPr lang="en-US" sz="1900" dirty="0">
              <a:ea typeface="Calibri" panose="020F0502020204030204"/>
              <a:cs typeface="Calibri" panose="020F0502020204030204"/>
            </a:endParaRP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marR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900" dirty="0"/>
              <a:t>• Physical Facilities : This includes the physiological needs of individuals and indicates the necessities as well as the comforts of life.</a:t>
            </a:r>
            <a:endParaRPr lang="en-US" sz="19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diagram of different types of relationships&#10;&#10;Description automatically generated">
            <a:extLst>
              <a:ext uri="{FF2B5EF4-FFF2-40B4-BE49-F238E27FC236}">
                <a16:creationId xmlns:a16="http://schemas.microsoft.com/office/drawing/2014/main" id="{79ED1DB7-32C5-002F-0D4C-A198DA1DF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2086" y="706067"/>
            <a:ext cx="5802086" cy="554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62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72A617-4343-4551-B2B6-328C08FDF8CB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Importance of Right Understanding , Relationship and Physical Facility</a:t>
            </a:r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7" name="TextBox 2">
            <a:extLst>
              <a:ext uri="{FF2B5EF4-FFF2-40B4-BE49-F238E27FC236}">
                <a16:creationId xmlns:a16="http://schemas.microsoft.com/office/drawing/2014/main" id="{D960797F-5CFC-DD14-A5F1-D670B993BC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2383209"/>
              </p:ext>
            </p:extLst>
          </p:nvPr>
        </p:nvGraphicFramePr>
        <p:xfrm>
          <a:off x="1804114" y="1814892"/>
          <a:ext cx="9292108" cy="4201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810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706" name="Rectangle 29705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08" name="Arc 29707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362" name="Title 18"/>
          <p:cNvSpPr>
            <a:spLocks noGrp="1"/>
          </p:cNvSpPr>
          <p:nvPr>
            <p:ph type="title"/>
          </p:nvPr>
        </p:nvSpPr>
        <p:spPr>
          <a:xfrm>
            <a:off x="-986307" y="311463"/>
            <a:ext cx="10515600" cy="1325563"/>
          </a:xfrm>
        </p:spPr>
        <p:txBody>
          <a:bodyPr vert="horz" lIns="91440" tIns="45720" rIns="91440" bIns="45720" rtlCol="0" anchorCtr="0">
            <a:normAutofit/>
          </a:bodyPr>
          <a:lstStyle/>
          <a:p>
            <a:pPr algn="ctr" eaLnBrk="1" hangingPunct="1"/>
            <a:r>
              <a:rPr lang="en-US" altLang="en-US"/>
              <a:t>Ex: Sitting in a hot room… you are uncomfortable &amp; unhappy</a:t>
            </a:r>
            <a:endParaRPr lang="en-GB" alt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5D528C3-0762-BEF4-7EE9-0885EA72B3D9}"/>
              </a:ext>
            </a:extLst>
          </p:cNvPr>
          <p:cNvGrpSpPr/>
          <p:nvPr/>
        </p:nvGrpSpPr>
        <p:grpSpPr>
          <a:xfrm>
            <a:off x="6195527" y="2179398"/>
            <a:ext cx="5715272" cy="3849821"/>
            <a:chOff x="2242335" y="2118049"/>
            <a:chExt cx="7584841" cy="3148797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83808AB-E056-F0C7-D9C9-5082554587D4}"/>
                </a:ext>
              </a:extLst>
            </p:cNvPr>
            <p:cNvGrpSpPr/>
            <p:nvPr/>
          </p:nvGrpSpPr>
          <p:grpSpPr>
            <a:xfrm>
              <a:off x="2242335" y="2118049"/>
              <a:ext cx="7584841" cy="3148797"/>
              <a:chOff x="2242335" y="2103432"/>
              <a:chExt cx="7584841" cy="3164296"/>
            </a:xfrm>
          </p:grpSpPr>
          <p:sp>
            <p:nvSpPr>
              <p:cNvPr id="17" name="Rectangle 16"/>
              <p:cNvSpPr/>
              <p:nvPr/>
            </p:nvSpPr>
            <p:spPr bwMode="auto">
              <a:xfrm>
                <a:off x="2242335" y="3823130"/>
                <a:ext cx="3038312" cy="134517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 defTabSz="841248" eaLnBrk="0" fontAlgn="base" hangingPunct="0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SzPct val="75000"/>
                  <a:defRPr/>
                </a:pPr>
                <a:r>
                  <a:rPr lang="en-US" sz="2200" b="1" kern="1200" dirty="0">
                    <a:solidFill>
                      <a:schemeClr val="tx1"/>
                    </a:solidFill>
                    <a:latin typeface="+mn-lt"/>
                    <a:ea typeface="+mn-ea"/>
                    <a:cs typeface="Arial"/>
                  </a:rPr>
                  <a:t>RELATIONSHIP</a:t>
                </a:r>
                <a:r>
                  <a:rPr lang="en-US" sz="2200" b="1" dirty="0">
                    <a:solidFill>
                      <a:schemeClr val="tx1"/>
                    </a:solidFill>
                    <a:cs typeface="Arial"/>
                  </a:rPr>
                  <a:t>  </a:t>
                </a:r>
                <a:endParaRPr lang="en-US" sz="2200" b="1" i="1" kern="1200" dirty="0">
                  <a:solidFill>
                    <a:schemeClr val="tx1"/>
                  </a:solidFill>
                  <a:latin typeface="+mn-lt"/>
                  <a:ea typeface="Calibri"/>
                  <a:cs typeface="Arial" panose="020B0604020202020204" pitchFamily="34" charset="0"/>
                </a:endParaRPr>
              </a:p>
              <a:p>
                <a:pPr algn="ctr" defTabSz="841248" eaLnBrk="0" fontAlgn="base" hangingPunct="0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SzPct val="75000"/>
                  <a:defRPr/>
                </a:pPr>
                <a:r>
                  <a:rPr lang="en-US" sz="2200" b="1" kern="1200" dirty="0">
                    <a:solidFill>
                      <a:schemeClr val="tx1"/>
                    </a:solidFill>
                    <a:latin typeface="+mn-lt"/>
                    <a:ea typeface="+mn-ea"/>
                    <a:cs typeface="Arial"/>
                  </a:rPr>
                  <a:t>with human being</a:t>
                </a:r>
                <a:endParaRPr lang="en-US" sz="2200" b="1" i="1" dirty="0">
                  <a:solidFill>
                    <a:schemeClr val="tx1"/>
                  </a:solidFill>
                  <a:ea typeface="Calibri"/>
                  <a:cs typeface="Arial"/>
                </a:endParaRPr>
              </a:p>
            </p:txBody>
          </p:sp>
          <p:sp>
            <p:nvSpPr>
              <p:cNvPr id="18" name="Rectangle 5"/>
              <p:cNvSpPr/>
              <p:nvPr/>
            </p:nvSpPr>
            <p:spPr bwMode="auto">
              <a:xfrm>
                <a:off x="6680360" y="3723705"/>
                <a:ext cx="3146816" cy="1544023"/>
              </a:xfrm>
              <a:prstGeom prst="rect">
                <a:avLst/>
              </a:prstGeom>
              <a:solidFill>
                <a:srgbClr val="0000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841248" eaLnBrk="0" fontAlgn="base" hangingPunct="0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SzPct val="75000"/>
                  <a:defRPr/>
                </a:pPr>
                <a:r>
                  <a:rPr lang="en-US" sz="2208" b="1" kern="1200">
                    <a:solidFill>
                      <a:srgbClr val="FFFFFF"/>
                    </a:solidFill>
                    <a:latin typeface="+mn-lt"/>
                    <a:ea typeface="+mn-ea"/>
                    <a:cs typeface="Arial" panose="020B0604020202020204" pitchFamily="34" charset="0"/>
                  </a:rPr>
                  <a:t>Physical Facility</a:t>
                </a:r>
                <a:endParaRPr lang="en-US" sz="2400" b="1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4155735" y="2103432"/>
                <a:ext cx="3509143" cy="126329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 defTabSz="841248" eaLnBrk="0" fontAlgn="base" hangingPunct="0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SzPct val="75000"/>
                  <a:defRPr/>
                </a:pPr>
                <a:r>
                  <a:rPr lang="en-US" sz="2200" b="1" kern="1200" dirty="0">
                    <a:solidFill>
                      <a:schemeClr val="tx1"/>
                    </a:solidFill>
                    <a:latin typeface="+mn-lt"/>
                    <a:ea typeface="+mn-ea"/>
                    <a:cs typeface="Arial"/>
                  </a:rPr>
                  <a:t>RIGHT UNDERSTANDING</a:t>
                </a:r>
                <a:endParaRPr lang="en-US" sz="2200" b="1" i="1" kern="1200" dirty="0">
                  <a:solidFill>
                    <a:schemeClr val="tx1"/>
                  </a:solidFill>
                  <a:latin typeface="+mn-lt"/>
                  <a:ea typeface="Calibri"/>
                  <a:cs typeface="Arial"/>
                </a:endParaRPr>
              </a:p>
              <a:p>
                <a:pPr algn="ctr" defTabSz="841248" eaLnBrk="0" fontAlgn="base" hangingPunct="0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SzPct val="75000"/>
                  <a:defRPr/>
                </a:pPr>
                <a:r>
                  <a:rPr lang="en-US" sz="2200" b="1" kern="1200" dirty="0">
                    <a:solidFill>
                      <a:schemeClr val="tx1"/>
                    </a:solidFill>
                    <a:latin typeface="+mn-lt"/>
                    <a:ea typeface="+mn-ea"/>
                    <a:cs typeface="Arial"/>
                  </a:rPr>
                  <a:t>in the self</a:t>
                </a:r>
                <a:endParaRPr lang="en-US" sz="2200" b="1" dirty="0">
                  <a:solidFill>
                    <a:schemeClr val="tx1"/>
                  </a:solidFill>
                  <a:cs typeface="Arial"/>
                </a:endParaRPr>
              </a:p>
            </p:txBody>
          </p:sp>
          <p:cxnSp>
            <p:nvCxnSpPr>
              <p:cNvPr id="29701" name="Straight Arrow Connector 15"/>
              <p:cNvCxnSpPr>
                <a:cxnSpLocks noChangeShapeType="1"/>
                <a:stCxn id="21" idx="2"/>
                <a:endCxn id="17" idx="0"/>
              </p:cNvCxnSpPr>
              <p:nvPr/>
            </p:nvCxnSpPr>
            <p:spPr bwMode="auto">
              <a:xfrm flipH="1">
                <a:off x="3761491" y="3366724"/>
                <a:ext cx="2148817" cy="456406"/>
              </a:xfrm>
              <a:prstGeom prst="straightConnector1">
                <a:avLst/>
              </a:prstGeom>
              <a:noFill/>
              <a:ln w="38100" algn="ctr">
                <a:solidFill>
                  <a:schemeClr val="bg1">
                    <a:lumMod val="85000"/>
                  </a:schemeClr>
                </a:solidFill>
                <a:round/>
                <a:tailEnd type="arrow" w="med" len="med"/>
              </a:ln>
            </p:spPr>
          </p:cxnSp>
          <p:cxnSp>
            <p:nvCxnSpPr>
              <p:cNvPr id="25" name="Straight Arrow Connector 24"/>
              <p:cNvCxnSpPr>
                <a:cxnSpLocks/>
                <a:stCxn id="21" idx="2"/>
                <a:endCxn id="18" idx="0"/>
              </p:cNvCxnSpPr>
              <p:nvPr/>
            </p:nvCxnSpPr>
            <p:spPr bwMode="auto">
              <a:xfrm>
                <a:off x="5910307" y="3366724"/>
                <a:ext cx="2343461" cy="356981"/>
              </a:xfrm>
              <a:prstGeom prst="straightConnector1">
                <a:avLst/>
              </a:prstGeom>
              <a:ln w="38100">
                <a:solidFill>
                  <a:schemeClr val="bg1">
                    <a:lumMod val="8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Oval 27"/>
            <p:cNvSpPr/>
            <p:nvPr/>
          </p:nvSpPr>
          <p:spPr bwMode="auto">
            <a:xfrm>
              <a:off x="7023087" y="2885156"/>
              <a:ext cx="421097" cy="350914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41248" fontAlgn="base">
                <a:spcBef>
                  <a:spcPct val="0"/>
                </a:spcBef>
                <a:spcAft>
                  <a:spcPts val="600"/>
                </a:spcAft>
                <a:defRPr/>
              </a:pPr>
              <a:r>
                <a:rPr lang="en-US" sz="1656" kern="1200" dirty="0">
                  <a:solidFill>
                    <a:srgbClr val="800080"/>
                  </a:solidFill>
                  <a:latin typeface="+mn-lt"/>
                  <a:ea typeface="+mn-ea"/>
                  <a:cs typeface="+mn-cs"/>
                </a:rPr>
                <a:t>1</a:t>
              </a:r>
              <a:endParaRPr lang="en-US" dirty="0">
                <a:solidFill>
                  <a:srgbClr val="800080"/>
                </a:solidFill>
              </a:endParaRPr>
            </a:p>
          </p:txBody>
        </p:sp>
        <p:sp>
          <p:nvSpPr>
            <p:cNvPr id="29" name="Oval 28"/>
            <p:cNvSpPr/>
            <p:nvPr/>
          </p:nvSpPr>
          <p:spPr bwMode="auto">
            <a:xfrm>
              <a:off x="2378546" y="4816993"/>
              <a:ext cx="421097" cy="350914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41248" fontAlgn="base">
                <a:spcBef>
                  <a:spcPct val="0"/>
                </a:spcBef>
                <a:spcAft>
                  <a:spcPts val="600"/>
                </a:spcAft>
                <a:defRPr/>
              </a:pPr>
              <a:r>
                <a:rPr lang="en-US" sz="1656" kern="1200" dirty="0">
                  <a:solidFill>
                    <a:srgbClr val="800080"/>
                  </a:solidFill>
                  <a:latin typeface="+mn-lt"/>
                  <a:ea typeface="+mn-ea"/>
                  <a:cs typeface="+mn-cs"/>
                </a:rPr>
                <a:t>2</a:t>
              </a:r>
              <a:endParaRPr lang="en-US" dirty="0">
                <a:solidFill>
                  <a:srgbClr val="800080"/>
                </a:solidFill>
              </a:endParaRPr>
            </a:p>
          </p:txBody>
        </p:sp>
        <p:sp>
          <p:nvSpPr>
            <p:cNvPr id="30" name="Oval 5"/>
            <p:cNvSpPr/>
            <p:nvPr/>
          </p:nvSpPr>
          <p:spPr bwMode="auto">
            <a:xfrm>
              <a:off x="8534944" y="4745955"/>
              <a:ext cx="421097" cy="350914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41248" fontAlgn="base">
                <a:spcBef>
                  <a:spcPct val="0"/>
                </a:spcBef>
                <a:spcAft>
                  <a:spcPts val="600"/>
                </a:spcAft>
                <a:defRPr/>
              </a:pPr>
              <a:r>
                <a:rPr lang="en-US" sz="1656" kern="1200" dirty="0">
                  <a:solidFill>
                    <a:srgbClr val="800080"/>
                  </a:solidFill>
                  <a:latin typeface="+mn-lt"/>
                  <a:ea typeface="+mn-ea"/>
                  <a:cs typeface="+mn-cs"/>
                </a:rPr>
                <a:t>3</a:t>
              </a:r>
              <a:endParaRPr lang="en-US" dirty="0">
                <a:solidFill>
                  <a:srgbClr val="800080"/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B787B2A-72D7-107B-5955-EE2286C007FD}"/>
              </a:ext>
            </a:extLst>
          </p:cNvPr>
          <p:cNvSpPr txBox="1"/>
          <p:nvPr/>
        </p:nvSpPr>
        <p:spPr>
          <a:xfrm>
            <a:off x="243879" y="1654078"/>
            <a:ext cx="5093125" cy="22159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14960" indent="-314960" defTabSz="420624">
              <a:spcBef>
                <a:spcPts val="92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None/>
              <a:defRPr/>
            </a:pPr>
            <a:r>
              <a:rPr lang="en-US" altLang="en-US" sz="1800" kern="1200" dirty="0">
                <a:latin typeface="Times New Roman"/>
                <a:ea typeface="+mj-ea"/>
                <a:cs typeface="Times New Roman"/>
              </a:rPr>
              <a:t>Q: </a:t>
            </a:r>
            <a:r>
              <a:rPr lang="en-US" altLang="en-US" sz="1800" kern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/>
                <a:ea typeface="+mj-ea"/>
                <a:cs typeface="Times New Roman"/>
              </a:rPr>
              <a:t>Does an AC help you resolve your discomfort &amp; unhappiness?</a:t>
            </a:r>
            <a:endParaRPr lang="en-US" altLang="en-US" sz="1800" kern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lt"/>
              <a:ea typeface="Calibri Light" panose="020F0302020204030204"/>
              <a:cs typeface="Calibri Light" panose="020F0302020204030204"/>
            </a:endParaRPr>
          </a:p>
          <a:p>
            <a:pPr marL="314960" indent="-314960" defTabSz="420624">
              <a:spcBef>
                <a:spcPts val="920"/>
              </a:spcBef>
              <a:buClr>
                <a:srgbClr val="F5F5F5"/>
              </a:buClr>
              <a:buSzPct val="80000"/>
              <a:buFont typeface="Wingdings" panose="05000000000000000000" pitchFamily="2" charset="2"/>
              <a:buChar char="q"/>
              <a:defRPr/>
            </a:pPr>
            <a:r>
              <a:rPr lang="en-US" altLang="en-US" sz="1800" kern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/>
                <a:ea typeface="+mj-ea"/>
                <a:cs typeface="Times New Roman"/>
              </a:rPr>
              <a:t>An AC does help resolve the physical discomfort</a:t>
            </a:r>
            <a:endParaRPr lang="en-US" sz="1800" kern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/>
              <a:ea typeface="Calibri" panose="020F0502020204030204"/>
              <a:cs typeface="Times New Roman"/>
            </a:endParaRPr>
          </a:p>
          <a:p>
            <a:pPr marL="314960" indent="-314960" defTabSz="420624">
              <a:spcBef>
                <a:spcPts val="92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q"/>
              <a:defRPr/>
            </a:pPr>
            <a:r>
              <a:rPr lang="en-US" altLang="en-US" sz="1800" kern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/>
                <a:ea typeface="+mj-ea"/>
                <a:cs typeface="Times New Roman"/>
              </a:rPr>
              <a:t>However, it is not clear that the AC provides any </a:t>
            </a:r>
          </a:p>
          <a:p>
            <a:pPr defTabSz="420624">
              <a:spcBef>
                <a:spcPts val="92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defRPr/>
            </a:pPr>
            <a:r>
              <a:rPr lang="en-US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/>
                <a:ea typeface="+mj-ea"/>
                <a:cs typeface="Times New Roman"/>
              </a:rPr>
              <a:t>     </a:t>
            </a:r>
            <a:r>
              <a:rPr lang="en-US" altLang="en-US" sz="1800" kern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/>
                <a:ea typeface="+mj-ea"/>
                <a:cs typeface="Times New Roman"/>
              </a:rPr>
              <a:t>relief from unhappiness</a:t>
            </a:r>
            <a:endParaRPr lang="en-US" altLang="en-US" sz="1800" kern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/>
              <a:ea typeface="Calibri Light"/>
              <a:cs typeface="Times New Roman"/>
            </a:endParaRPr>
          </a:p>
          <a:p>
            <a:pPr marL="314960" indent="-314960" defTabSz="420624">
              <a:spcBef>
                <a:spcPts val="92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q"/>
              <a:defRPr/>
            </a:pPr>
            <a:r>
              <a:rPr lang="en-US" altLang="en-US" sz="1800" kern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/>
                <a:ea typeface="+mj-ea"/>
                <a:cs typeface="Times New Roman"/>
              </a:rPr>
              <a:t>Physical facility fulfills needs of the body</a:t>
            </a:r>
            <a:endParaRPr lang="en-US" altLang="en-US" sz="1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/>
              <a:ea typeface="Calibri Light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D593DC-2333-F620-17F6-7EDFC91B0380}"/>
              </a:ext>
            </a:extLst>
          </p:cNvPr>
          <p:cNvSpPr txBox="1"/>
          <p:nvPr/>
        </p:nvSpPr>
        <p:spPr>
          <a:xfrm>
            <a:off x="67987" y="4306515"/>
            <a:ext cx="5653083" cy="1605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altLang="en-US" sz="1800" i="0" u="none" strike="noStrike" kern="1200" normalizeH="0" baseline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We can see that an AC has no impact in resolving contradiction in thoughts (physical facility does not have any impact on understanding in the self)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"/>
              <a:defRPr/>
            </a:pPr>
            <a:r>
              <a:rPr kumimoji="0" lang="en-US" altLang="en-US" sz="1800" i="0" u="none" strike="noStrike" kern="1200" normalizeH="0" baseline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Only right understanding helps resolve contradiction in thoughts</a:t>
            </a:r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59C801-09D0-A8D0-3878-F682D8801EE1}"/>
              </a:ext>
            </a:extLst>
          </p:cNvPr>
          <p:cNvSpPr txBox="1"/>
          <p:nvPr/>
        </p:nvSpPr>
        <p:spPr>
          <a:xfrm>
            <a:off x="-69897" y="586855"/>
            <a:ext cx="3737985" cy="33874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Animal and Human Consciousness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6E3237-C8EF-536D-DDF3-4B03D34FECA3}"/>
              </a:ext>
            </a:extLst>
          </p:cNvPr>
          <p:cNvSpPr txBox="1"/>
          <p:nvPr/>
        </p:nvSpPr>
        <p:spPr>
          <a:xfrm>
            <a:off x="4810259" y="649480"/>
            <a:ext cx="6555347" cy="554604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latin typeface="Times New Roman"/>
              <a:cs typeface="Times New Roman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Times New Roman"/>
                <a:cs typeface="Times New Roman"/>
              </a:rPr>
              <a:t>For Animals : Animals need physical things to survive, mainly to take care of their body.</a:t>
            </a:r>
            <a:r>
              <a:rPr lang="en-US" sz="2000" b="1">
                <a:latin typeface="Times New Roman"/>
                <a:cs typeface="Times New Roman"/>
              </a:rPr>
              <a:t>​Giving all priorities to physical facilities </a:t>
            </a:r>
            <a:r>
              <a:rPr lang="en-US" sz="2000">
                <a:latin typeface="Times New Roman"/>
                <a:cs typeface="Times New Roman"/>
              </a:rPr>
              <a:t>only, or to live solely on the basis of physical facilities, may be termed as </a:t>
            </a:r>
            <a:r>
              <a:rPr lang="en-US" sz="2000" u="sng">
                <a:latin typeface="Times New Roman"/>
                <a:cs typeface="Times New Roman"/>
              </a:rPr>
              <a:t>'Animal Consciousness</a:t>
            </a:r>
            <a:r>
              <a:rPr lang="en-US" sz="2000">
                <a:latin typeface="Times New Roman"/>
                <a:cs typeface="Times New Roman"/>
              </a:rPr>
              <a:t>’</a:t>
            </a:r>
            <a:endParaRPr lang="en-US" sz="2000">
              <a:latin typeface="Times New Roman"/>
              <a:ea typeface="Calibri"/>
              <a:cs typeface="Times New Roman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latin typeface="Times New Roman"/>
              <a:cs typeface="Times New Roman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Times New Roman"/>
                <a:cs typeface="Times New Roman"/>
              </a:rPr>
              <a:t> For Humans : While physical facilities are necessary for human beings,  Besides physical facilities, we want relationship. By relationship, </a:t>
            </a:r>
            <a:r>
              <a:rPr lang="en-US" sz="2000">
                <a:latin typeface="Times New Roman"/>
                <a:ea typeface="+mn-lt"/>
                <a:cs typeface="+mn-lt"/>
              </a:rPr>
              <a:t>we also crave meaningful relationships with family, friends, and others in our lives.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>
              <a:solidFill>
                <a:srgbClr val="0070C0"/>
              </a:solidFill>
              <a:latin typeface="Times New Roman"/>
              <a:cs typeface="Times New Roman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002060"/>
                </a:solidFill>
                <a:latin typeface="Times New Roman"/>
                <a:cs typeface="Times New Roman"/>
              </a:rPr>
              <a:t>Living with all three : Right understanding, Relationship and Physical facilities is called '</a:t>
            </a:r>
            <a:r>
              <a:rPr lang="en-US" sz="2000" b="1" i="1" u="sng">
                <a:solidFill>
                  <a:srgbClr val="002060"/>
                </a:solidFill>
                <a:latin typeface="Times New Roman"/>
                <a:cs typeface="Times New Roman"/>
              </a:rPr>
              <a:t>Human Consciousness'.</a:t>
            </a:r>
            <a:endParaRPr lang="en-US" sz="2000" b="1" i="1" u="sng">
              <a:solidFill>
                <a:srgbClr val="002060"/>
              </a:solidFill>
              <a:latin typeface="Times New Roman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7369452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23678D-B7AB-7725-A400-E9C8B5F9A9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10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64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89021F-3991-331F-0EE1-ECB632524635}"/>
              </a:ext>
            </a:extLst>
          </p:cNvPr>
          <p:cNvSpPr txBox="1"/>
          <p:nvPr/>
        </p:nvSpPr>
        <p:spPr>
          <a:xfrm>
            <a:off x="640080" y="325369"/>
            <a:ext cx="6332630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>
                <a:latin typeface="+mj-lt"/>
                <a:ea typeface="+mj-ea"/>
                <a:cs typeface="+mj-cs"/>
              </a:rPr>
              <a:t>Enhancing Relationships for Holistic Development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DAB779-6497-E388-B951-9DDB0B0C2F02}"/>
              </a:ext>
            </a:extLst>
          </p:cNvPr>
          <p:cNvSpPr txBox="1"/>
          <p:nvPr/>
        </p:nvSpPr>
        <p:spPr>
          <a:xfrm>
            <a:off x="640080" y="2872899"/>
            <a:ext cx="568172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Building self-awareness and self-compassion enables individuals to form healthy relationships with themselves.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 Cultivating empathy and active listening skills fosters meaningful connections with others.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 Nurturing respectful and supportive relationships leads to personal growth and overall well-being.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324832-4C3B-1F9B-2E42-75001B4DD6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65" r="5966"/>
          <a:stretch/>
        </p:blipFill>
        <p:spPr>
          <a:xfrm>
            <a:off x="6653251" y="794207"/>
            <a:ext cx="5290381" cy="5269596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13569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A50C83-220B-C748-5DD3-AE167E1E94B2}"/>
              </a:ext>
            </a:extLst>
          </p:cNvPr>
          <p:cNvSpPr txBox="1"/>
          <p:nvPr/>
        </p:nvSpPr>
        <p:spPr>
          <a:xfrm>
            <a:off x="630936" y="640080"/>
            <a:ext cx="4818888" cy="14813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Creating a Supportive Physical Facility</a:t>
            </a:r>
          </a:p>
        </p:txBody>
      </p:sp>
      <p:sp>
        <p:nvSpPr>
          <p:cNvPr id="4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943C42-14AB-41BA-79FF-9642F1C80282}"/>
              </a:ext>
            </a:extLst>
          </p:cNvPr>
          <p:cNvSpPr txBox="1"/>
          <p:nvPr/>
        </p:nvSpPr>
        <p:spPr>
          <a:xfrm>
            <a:off x="641668" y="2660904"/>
            <a:ext cx="5076465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A clean and organized physical space enhances focus, productivity, and overall mental  well being.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 Access to natural light, fresh air, and green spaces positively impacts physical and emotional health.</a:t>
            </a:r>
            <a:endParaRPr lang="en-US" sz="2000">
              <a:ea typeface="Calibri"/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 Incorporating ergonomic design and comfortable furniture promotes physical </a:t>
            </a:r>
            <a:r>
              <a:rPr lang="en-US" sz="2000" err="1"/>
              <a:t>well being</a:t>
            </a:r>
            <a:r>
              <a:rPr lang="en-US" sz="2000"/>
              <a:t> and reduces strain or discomfort.</a:t>
            </a:r>
            <a:endParaRPr lang="en-US" sz="2000">
              <a:ea typeface="Calibri"/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907123-9BB7-0A68-12D6-A46AB5CC8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5640" y="1217657"/>
            <a:ext cx="5845334" cy="406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91495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679</Words>
  <Application>Microsoft Office PowerPoint</Application>
  <PresentationFormat>Widescreen</PresentationFormat>
  <Paragraphs>78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Bahnschrift Condensed</vt:lpstr>
      <vt:lpstr>Calibri</vt:lpstr>
      <vt:lpstr>Calibri Light</vt:lpstr>
      <vt:lpstr>Lato</vt:lpstr>
      <vt:lpstr>Lato Bold</vt:lpstr>
      <vt:lpstr>Times New Roman</vt:lpstr>
      <vt:lpstr>Wingdings</vt:lpstr>
      <vt:lpstr>Wingdings 3</vt:lpstr>
      <vt:lpstr>Office Theme</vt:lpstr>
      <vt:lpstr>PowerPoint Presentation</vt:lpstr>
      <vt:lpstr>PowerPoint Presentation</vt:lpstr>
      <vt:lpstr>PowerPoint Presentation</vt:lpstr>
      <vt:lpstr>PowerPoint Presentation</vt:lpstr>
      <vt:lpstr>Ex: Sitting in a hot room… you are uncomfortable &amp; unhappy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adarsh raj</dc:creator>
  <cp:lastModifiedBy>adarsh raj</cp:lastModifiedBy>
  <cp:revision>8</cp:revision>
  <dcterms:created xsi:type="dcterms:W3CDTF">2023-09-03T08:23:22Z</dcterms:created>
  <dcterms:modified xsi:type="dcterms:W3CDTF">2023-09-11T17:58:42Z</dcterms:modified>
</cp:coreProperties>
</file>

<file path=docProps/thumbnail.jpeg>
</file>